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8" r:id="rId5"/>
    <p:sldId id="26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0" r:id="rId15"/>
    <p:sldId id="272" r:id="rId16"/>
    <p:sldId id="271" r:id="rId17"/>
    <p:sldId id="273" r:id="rId18"/>
    <p:sldId id="274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3" autoAdjust="0"/>
    <p:restoredTop sz="94660"/>
  </p:normalViewPr>
  <p:slideViewPr>
    <p:cSldViewPr>
      <p:cViewPr>
        <p:scale>
          <a:sx n="50" d="100"/>
          <a:sy n="50" d="100"/>
        </p:scale>
        <p:origin x="-171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A5E0-F608-4F5A-BB02-316748443AB5}" type="datetimeFigureOut">
              <a:rPr lang="en-GB" smtClean="0"/>
              <a:pPr/>
              <a:t>25/01/2013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5F9C8-EE7C-491B-BC4F-A5F9296BAF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nxiete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32656"/>
            <a:ext cx="1828800" cy="4686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941168"/>
            <a:ext cx="8424936" cy="17526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Adieu </a:t>
            </a:r>
            <a:r>
              <a:rPr lang="en-GB" b="1" dirty="0" err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l’anxiété</a:t>
            </a:r>
            <a:r>
              <a:rPr lang="en-GB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?  </a:t>
            </a:r>
          </a:p>
          <a:p>
            <a:r>
              <a:rPr lang="en-GB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Could </a:t>
            </a:r>
            <a:r>
              <a:rPr lang="en-GB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Computer Mediated Communication help learners with Foreign Language Anxiety?</a:t>
            </a:r>
            <a:r>
              <a:rPr lang="en-GB" dirty="0" smtClean="0">
                <a:solidFill>
                  <a:srgbClr val="660066"/>
                </a:solidFill>
              </a:rPr>
              <a:t>  </a:t>
            </a:r>
            <a:endParaRPr lang="en-GB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32656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Marion </a:t>
            </a:r>
            <a:r>
              <a:rPr lang="en-GB" sz="2000" b="1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Sadoux</a:t>
            </a:r>
            <a:endParaRPr lang="en-GB" sz="20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London Metropolitan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Foreign Language Anxiety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1412776"/>
            <a:ext cx="5839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What 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can a language teacher do?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276872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Embed the development of sound language learning strategies 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57301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Design playful and meaningful class activities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36510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Not intervene – let it be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157192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Seek to offer learner specific additional support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1512" y="602128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Face to face or online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he_rising_s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Foreign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anguage Anxiety and computer mediated communication</a:t>
            </a:r>
            <a:br>
              <a:rPr lang="en-GB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155679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Some anecdotal observations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56490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A learner displaying strong symptoms of oral FLA  in class  appeared liberated on Skype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78904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solidFill>
                  <a:schemeClr val="tx1">
                    <a:lumMod val="50000"/>
                  </a:schemeClr>
                </a:solidFill>
              </a:rPr>
              <a:t>Ab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 initio students hindered in class reporting frequent voice exchanges on </a:t>
            </a:r>
            <a:r>
              <a:rPr lang="en-GB" sz="3200" dirty="0" err="1" smtClean="0">
                <a:solidFill>
                  <a:schemeClr val="tx1">
                    <a:lumMod val="50000"/>
                  </a:schemeClr>
                </a:solidFill>
              </a:rPr>
              <a:t>Busuu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15719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My own experience of </a:t>
            </a:r>
            <a:r>
              <a:rPr lang="en-GB" sz="3200" dirty="0" err="1" smtClean="0">
                <a:solidFill>
                  <a:schemeClr val="tx1">
                    <a:lumMod val="50000"/>
                  </a:schemeClr>
                </a:solidFill>
              </a:rPr>
              <a:t>Busuu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 voice exchanges in Portuguese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he_rising_s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Foreign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anguage Anxiety and computer mediated communication</a:t>
            </a:r>
            <a:br>
              <a:rPr lang="en-GB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155679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Some thoughts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56490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VOIP  offering a different form of embodied 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communication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78904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Mediation of communication offering a reassuring shield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15719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Talking from a more intimate and controlled space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he_rising_s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Foreign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L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anguage Anxiety and computer mediated communication</a:t>
            </a:r>
            <a:br>
              <a:rPr lang="en-GB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1556792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Insights from research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56490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Blogging and written CMC could lower anxiety filter and support the development of oral fluency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78904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Research on the impact of voice CMC remains limited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15719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Technology rapidly evolving towards higher pedagogical and user affordances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he_rising_s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TOWARDS AN ONLINE INTERVENTION</a:t>
            </a: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556792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Existing studies tend to replicate online in 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asynchronous and synchronous modes what are essentially classroom pedagogies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15719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What online pedagogy could support learners with FLA ?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Asynchronous mode: students as producers ex; to make videos (</a:t>
            </a:r>
            <a:r>
              <a:rPr lang="en-GB" dirty="0" err="1" smtClean="0"/>
              <a:t>screencasts</a:t>
            </a:r>
            <a:r>
              <a:rPr lang="en-GB" dirty="0" smtClean="0"/>
              <a:t>) image, limited text and narration / description about personally engaging and meaningful topics</a:t>
            </a:r>
          </a:p>
          <a:p>
            <a:r>
              <a:rPr lang="en-GB" dirty="0" smtClean="0"/>
              <a:t>Semi Synchronous mode: teacher and student meet at given times – use of voice email / teacher as e-moderator</a:t>
            </a:r>
          </a:p>
          <a:p>
            <a:r>
              <a:rPr lang="en-GB" dirty="0" smtClean="0"/>
              <a:t>Synchronous in virtual classroom – live presentations / discussions – semi structured</a:t>
            </a:r>
          </a:p>
          <a:p>
            <a:r>
              <a:rPr lang="en-GB" dirty="0" smtClean="0"/>
              <a:t>Embedding use of social networking websites for free flowing conversations</a:t>
            </a:r>
          </a:p>
          <a:p>
            <a:r>
              <a:rPr lang="en-GB" dirty="0" smtClean="0"/>
              <a:t>Reflective log: to monitor anxiety, discuss progress, and negotiate feedback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ursesit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65871"/>
            <a:ext cx="9144000" cy="49921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620688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75000"/>
                  </a:schemeClr>
                </a:solidFill>
              </a:rPr>
              <a:t>Blackboard  learn as a platform</a:t>
            </a:r>
            <a:endParaRPr lang="en-GB" sz="3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85293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Open access</a:t>
            </a:r>
            <a:endParaRPr lang="en-GB" sz="3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58112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Collaborate tools and integration of video</a:t>
            </a:r>
            <a:endParaRPr lang="en-GB" sz="3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ursesit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65871"/>
            <a:ext cx="9144000" cy="49921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620688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75000"/>
                  </a:schemeClr>
                </a:solidFill>
              </a:rPr>
              <a:t>Issues</a:t>
            </a:r>
            <a:endParaRPr lang="en-GB" sz="3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85293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Engagement:  vulnerable learners</a:t>
            </a:r>
            <a:endParaRPr lang="en-GB" sz="3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36510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Identifying and recruiting learners</a:t>
            </a:r>
            <a:endParaRPr lang="en-GB" sz="3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7332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scale?  </a:t>
            </a:r>
            <a:endParaRPr lang="en-GB" sz="3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24744"/>
            <a:ext cx="784887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Interested in collaborating?</a:t>
            </a:r>
          </a:p>
          <a:p>
            <a:r>
              <a:rPr lang="en-GB" sz="4400" dirty="0" smtClean="0"/>
              <a:t>Contact sadouxm@gmail.com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BRABAZON, T , 2002 </a:t>
            </a:r>
            <a:r>
              <a:rPr lang="en-GB" i="1" dirty="0" smtClean="0"/>
              <a:t>Digital  Hemlocks: the Internet and the Poisoning of Teaching</a:t>
            </a:r>
            <a:r>
              <a:rPr lang="en-GB" dirty="0" smtClean="0"/>
              <a:t>, University of New South Wales, Sidney</a:t>
            </a:r>
            <a:r>
              <a:rPr lang="en-GB" i="1" dirty="0" smtClean="0"/>
              <a:t> </a:t>
            </a:r>
          </a:p>
          <a:p>
            <a:pPr>
              <a:buNone/>
            </a:pPr>
            <a:r>
              <a:rPr lang="en-GB" i="1" dirty="0" smtClean="0"/>
              <a:t> </a:t>
            </a:r>
            <a:r>
              <a:rPr lang="en-GB" i="1" dirty="0" smtClean="0"/>
              <a:t>  </a:t>
            </a:r>
            <a:r>
              <a:rPr lang="en-GB" dirty="0" err="1" smtClean="0"/>
              <a:t>Glucksmann</a:t>
            </a:r>
            <a:r>
              <a:rPr lang="en-GB" dirty="0" smtClean="0"/>
              <a:t>, A , 1987, </a:t>
            </a:r>
            <a:r>
              <a:rPr lang="en-GB" i="1" dirty="0" smtClean="0"/>
              <a:t> </a:t>
            </a:r>
            <a:r>
              <a:rPr lang="en-GB" i="1" dirty="0" smtClean="0"/>
              <a:t>Descartes, </a:t>
            </a:r>
            <a:r>
              <a:rPr lang="en-GB" i="1" dirty="0" err="1" smtClean="0"/>
              <a:t>c’est</a:t>
            </a:r>
            <a:r>
              <a:rPr lang="en-GB" i="1" dirty="0" smtClean="0"/>
              <a:t> la France</a:t>
            </a:r>
            <a:r>
              <a:rPr lang="en-GB" dirty="0" smtClean="0"/>
              <a:t>, Flammarion, Paris.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 </a:t>
            </a:r>
            <a:r>
              <a:rPr lang="en-GB" dirty="0" smtClean="0"/>
              <a:t>Felix</a:t>
            </a:r>
            <a:r>
              <a:rPr lang="en-GB" dirty="0" smtClean="0"/>
              <a:t>, U. (2003). Teaching languages online: Deconstructing the myths. Australian Journal of Educational Technology, 19(1), 118-138.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941168"/>
            <a:ext cx="8424936" cy="1752600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“The major justification for staff to promote internet based education is that “it increases students’ responsibility of their own learning”.  However , student evaluation has demonstrated that the reverse is taking place”. BRABAZON 2002</a:t>
            </a:r>
            <a:endParaRPr lang="en-GB" b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8" name="Picture 4" descr="Digital Hemlock: Internet education and the poisoning of teach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5602" y="548680"/>
            <a:ext cx="274220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8496944" cy="2880320"/>
          </a:xfrm>
        </p:spPr>
        <p:txBody>
          <a:bodyPr>
            <a:noAutofit/>
          </a:bodyPr>
          <a:lstStyle/>
          <a:p>
            <a:r>
              <a:rPr lang="en-GB" sz="27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“Debates on e-learning often begin by comparing apples with oranges. The 'theatre of the classroom' and the rich social tapestry of the campus are contrasted with a barren, solitary, inhuman online experience consisting of no more than downloading texts and submitting assignments.” (FELIX, 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nw2000.flexiblelearning.net.au/main/images/step3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648292"/>
            <a:ext cx="7226843" cy="5661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Blended Learning empowers language teachers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Distribute aspects of learning to free class time for what works best in class;</a:t>
            </a:r>
          </a:p>
          <a:p>
            <a:r>
              <a:rPr lang="en-GB" dirty="0" smtClean="0"/>
              <a:t>Support learners in developing responsibility for their own learning – language learning strategies</a:t>
            </a:r>
          </a:p>
          <a:p>
            <a:r>
              <a:rPr lang="en-GB" dirty="0" smtClean="0"/>
              <a:t>Support teachers in reconfiguring their role in the learning process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Foreign Language Anxiety</a:t>
            </a:r>
            <a:endParaRPr lang="en-GB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en-GB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buNone/>
            </a:pPr>
            <a:endParaRPr lang="en-GB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algn="r">
              <a:buNone/>
            </a:pPr>
            <a:endParaRPr lang="en-GB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484784"/>
            <a:ext cx="3744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Can’t talk, won’t talk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2060848"/>
            <a:ext cx="30243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Blushes, sweats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2636912"/>
            <a:ext cx="36724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Avoids teacher gaze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342900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3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Sits alone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3120" y="400506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GB" sz="3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Is unable to answer simple questions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4869160"/>
            <a:ext cx="368581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Engages less and less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5301208"/>
            <a:ext cx="29031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Stops preparing 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352082" y="5996226"/>
            <a:ext cx="27919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Stops attending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Foreign Language Anxiety</a:t>
            </a:r>
            <a:endParaRPr lang="en-GB" dirty="0"/>
          </a:p>
        </p:txBody>
      </p:sp>
      <p:sp useBgFill="1"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527119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GB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  “a distinct complex of self-perceptions, beliefs, feelings, and behaviours related to classroom language learning arising from the uniqueness of the (foreign) language learning process” </a:t>
            </a:r>
          </a:p>
          <a:p>
            <a:pPr algn="just">
              <a:buNone/>
            </a:pPr>
            <a:r>
              <a:rPr lang="en-GB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   HORWITZ, 1986</a:t>
            </a:r>
            <a:endParaRPr lang="en-GB" sz="36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LISTENING</a:t>
            </a:r>
            <a:endParaRPr lang="en-GB" sz="32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492896"/>
            <a:ext cx="1836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READING</a:t>
            </a:r>
            <a:endParaRPr lang="en-GB" sz="32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28498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WRITING</a:t>
            </a:r>
            <a:endParaRPr lang="en-GB" sz="32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899592" y="429309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SPEAKING</a:t>
            </a:r>
            <a:endParaRPr lang="en-GB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Foreign Language Anxiety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268760"/>
            <a:ext cx="6817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Often not related to motivation to learn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84482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Often not related to trait anxiety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348880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Often  found in learners who are not unsuccessful at developing other skills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3356992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Could be caused by poor language learning strategies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437112"/>
            <a:ext cx="8244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Could be culturally bound 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5013176"/>
            <a:ext cx="83164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Could be caused by specific aspects of the language class</a:t>
            </a:r>
          </a:p>
          <a:p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Foreign Language Anxiety</a:t>
            </a:r>
            <a:endParaRPr lang="en-GB" dirty="0"/>
          </a:p>
        </p:txBody>
      </p:sp>
      <p:pic>
        <p:nvPicPr>
          <p:cNvPr id="4" name="Picture 3" descr="muet comme une car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000250"/>
            <a:ext cx="38100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7784" y="5229200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solidFill>
                  <a:schemeClr val="tx1">
                    <a:lumMod val="50000"/>
                  </a:schemeClr>
                </a:solidFill>
              </a:rPr>
              <a:t>Muet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tx1">
                    <a:lumMod val="50000"/>
                  </a:schemeClr>
                </a:solidFill>
              </a:rPr>
              <a:t>comme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sz="3200" dirty="0" err="1" smtClean="0">
                <a:solidFill>
                  <a:schemeClr val="tx1">
                    <a:lumMod val="50000"/>
                  </a:schemeClr>
                </a:solidFill>
              </a:rPr>
              <a:t>une</a:t>
            </a:r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 carpe</a:t>
            </a:r>
            <a:endParaRPr lang="en-GB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4726</TotalTime>
  <Words>651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Blended Learning empowers language teachers</vt:lpstr>
      <vt:lpstr>Foreign Language Anxiety</vt:lpstr>
      <vt:lpstr>Foreign Language Anxiety</vt:lpstr>
      <vt:lpstr>Foreign Language Anxiety</vt:lpstr>
      <vt:lpstr>Foreign Language Anxiety</vt:lpstr>
      <vt:lpstr>Foreign Language Anxiety</vt:lpstr>
      <vt:lpstr>Foreign Language Anxiety and computer mediated communication </vt:lpstr>
      <vt:lpstr>Foreign Language Anxiety and computer mediated communication </vt:lpstr>
      <vt:lpstr>Foreign Language Anxiety and computer mediated communication </vt:lpstr>
      <vt:lpstr>TOWARDS AN ONLINE INTERVENTION </vt:lpstr>
      <vt:lpstr>Slide 15</vt:lpstr>
      <vt:lpstr>Slide 16</vt:lpstr>
      <vt:lpstr>Slide 17</vt:lpstr>
      <vt:lpstr>Slide 18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spencer</dc:creator>
  <cp:lastModifiedBy>spencer</cp:lastModifiedBy>
  <cp:revision>273</cp:revision>
  <dcterms:created xsi:type="dcterms:W3CDTF">2013-01-11T22:53:17Z</dcterms:created>
  <dcterms:modified xsi:type="dcterms:W3CDTF">2013-01-25T10:50:56Z</dcterms:modified>
</cp:coreProperties>
</file>